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Nunito" pitchFamily="2" charset="0"/>
      <p:regular r:id="rId10"/>
    </p:embeddedFont>
    <p:embeddedFont>
      <p:font typeface="Nunito Bold" charset="0"/>
      <p:regular r:id="rId11"/>
    </p:embeddedFont>
    <p:embeddedFont>
      <p:font typeface="Nunito Sans Bold" panose="020B0604020202020204" charset="0"/>
      <p:regular r:id="rId12"/>
    </p:embeddedFont>
    <p:embeddedFont>
      <p:font typeface="Open Sans Extra Bold" panose="020B0604020202020204" charset="0"/>
      <p:regular r:id="rId13"/>
    </p:embeddedFont>
    <p:embeddedFont>
      <p:font typeface="Poppins" panose="00000500000000000000" pitchFamily="2" charset="0"/>
      <p:regular r:id="rId14"/>
    </p:embeddedFont>
    <p:embeddedFont>
      <p:font typeface="Poppins Bold" panose="00000800000000000000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76" y="-2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21.jpeg"/><Relationship Id="rId4" Type="http://schemas.openxmlformats.org/officeDocument/2006/relationships/video" Target="../media/media2.mp4"/><Relationship Id="rId9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06336" y="4318324"/>
            <a:ext cx="4143513" cy="186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338"/>
              </a:lnSpc>
              <a:spcBef>
                <a:spcPct val="0"/>
              </a:spcBef>
            </a:pPr>
            <a:r>
              <a:rPr lang="en-US" sz="1095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YOLO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8573918" y="3143201"/>
            <a:ext cx="9146584" cy="5246370"/>
            <a:chOff x="0" y="0"/>
            <a:chExt cx="7981950" cy="4578350"/>
          </a:xfrm>
        </p:grpSpPr>
        <p:sp>
          <p:nvSpPr>
            <p:cNvPr id="17" name="Freeform 17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t="-3642" b="-3642"/>
              </a:stretch>
            </a:blipFill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22" name="Freeform 22"/>
          <p:cNvSpPr/>
          <p:nvPr/>
        </p:nvSpPr>
        <p:spPr>
          <a:xfrm>
            <a:off x="1028700" y="1561771"/>
            <a:ext cx="4921149" cy="2249435"/>
          </a:xfrm>
          <a:custGeom>
            <a:avLst/>
            <a:gdLst/>
            <a:ahLst/>
            <a:cxnLst/>
            <a:rect l="l" t="t" r="r" b="b"/>
            <a:pathLst>
              <a:path w="4921149" h="2249435">
                <a:moveTo>
                  <a:pt x="0" y="0"/>
                </a:moveTo>
                <a:lnTo>
                  <a:pt x="4921149" y="0"/>
                </a:lnTo>
                <a:lnTo>
                  <a:pt x="4921149" y="2249435"/>
                </a:lnTo>
                <a:lnTo>
                  <a:pt x="0" y="2249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898" t="-93934" r="-14806" b="-89825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23" name="TextBox 23"/>
          <p:cNvSpPr txBox="1"/>
          <p:nvPr/>
        </p:nvSpPr>
        <p:spPr>
          <a:xfrm>
            <a:off x="1028700" y="6804584"/>
            <a:ext cx="7366063" cy="1473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Procesamiento Digital de Imágenes</a:t>
            </a:r>
          </a:p>
          <a:p>
            <a:pPr algn="l">
              <a:lnSpc>
                <a:spcPts val="3855"/>
              </a:lnSpc>
            </a:pPr>
            <a:endParaRPr lang="en-US" sz="2753" spc="-55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Profesores Diego Pérez y Lucas Iturriago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67766" y="8195072"/>
            <a:ext cx="3735531" cy="373553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3884FD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05892" y="2995168"/>
            <a:ext cx="10586321" cy="6291707"/>
            <a:chOff x="0" y="0"/>
            <a:chExt cx="14115095" cy="8388943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14115095" cy="812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862"/>
                </a:lnSpc>
              </a:pPr>
              <a:r>
                <a:rPr lang="en-US" sz="4052" b="1">
                  <a:solidFill>
                    <a:srgbClr val="242424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Historia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10005"/>
              <a:ext cx="14115095" cy="74789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008"/>
                </a:lnSpc>
              </a:pPr>
              <a:r>
                <a:rPr lang="en-US" sz="3339">
                  <a:solidFill>
                    <a:srgbClr val="243762"/>
                  </a:solidFill>
                  <a:latin typeface="Nunito"/>
                  <a:ea typeface="Nunito"/>
                  <a:cs typeface="Nunito"/>
                  <a:sym typeface="Nunito"/>
                </a:rPr>
                <a:t>Historia de YOLO (You Only Look Once)</a:t>
              </a:r>
            </a:p>
            <a:p>
              <a:pPr marL="0" lvl="0" indent="0" algn="just">
                <a:lnSpc>
                  <a:spcPts val="5008"/>
                </a:lnSpc>
              </a:pPr>
              <a:r>
                <a:rPr lang="en-US" sz="3339">
                  <a:solidFill>
                    <a:srgbClr val="243762"/>
                  </a:solidFill>
                  <a:latin typeface="Nunito"/>
                  <a:ea typeface="Nunito"/>
                  <a:cs typeface="Nunito"/>
                  <a:sym typeface="Nunito"/>
                </a:rPr>
                <a:t>YOLO, que significa "You Only Look Once", es una familia de algoritmos de detección de objetos en tiempo real, ampliamente reconocida por su eficiencia y rapidez en la tarea de localizar y clasificar objetos dentro de imágenes y videos. La primera versión de YOLO fue introducida en 2016 por Joseph Redmon, y desde entonces, ha evolucionado significativamente a lo largo de las versiones.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1972722" y="2557028"/>
            <a:ext cx="5770050" cy="4338896"/>
          </a:xfrm>
          <a:custGeom>
            <a:avLst/>
            <a:gdLst/>
            <a:ahLst/>
            <a:cxnLst/>
            <a:rect l="l" t="t" r="r" b="b"/>
            <a:pathLst>
              <a:path w="5770050" h="4338896">
                <a:moveTo>
                  <a:pt x="0" y="0"/>
                </a:moveTo>
                <a:lnTo>
                  <a:pt x="5770051" y="0"/>
                </a:lnTo>
                <a:lnTo>
                  <a:pt x="5770051" y="4338896"/>
                </a:lnTo>
                <a:lnTo>
                  <a:pt x="0" y="43388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9" name="TextBox 9"/>
          <p:cNvSpPr txBox="1"/>
          <p:nvPr/>
        </p:nvSpPr>
        <p:spPr>
          <a:xfrm>
            <a:off x="1028700" y="1114425"/>
            <a:ext cx="10140706" cy="1204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49"/>
              </a:lnSpc>
            </a:pPr>
            <a:r>
              <a:rPr lang="en-US" sz="8499" b="1" spc="-84">
                <a:solidFill>
                  <a:srgbClr val="243762"/>
                </a:solidFill>
                <a:latin typeface="Nunito Bold"/>
                <a:ea typeface="Nunito Bold"/>
                <a:cs typeface="Nunito Bold"/>
                <a:sym typeface="Nunito Bold"/>
              </a:rPr>
              <a:t>Introducción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420234" y="-1906093"/>
            <a:ext cx="3735531" cy="3735531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6572634" y="-1753693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3884FD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84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67766" y="8195072"/>
            <a:ext cx="3735531" cy="373553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420234" y="-1906093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-6000">
            <a:off x="10612011" y="2961044"/>
            <a:ext cx="6373654" cy="5794362"/>
          </a:xfrm>
          <a:custGeom>
            <a:avLst/>
            <a:gdLst/>
            <a:ahLst/>
            <a:cxnLst/>
            <a:rect l="l" t="t" r="r" b="b"/>
            <a:pathLst>
              <a:path w="6373654" h="5794362">
                <a:moveTo>
                  <a:pt x="10093" y="0"/>
                </a:moveTo>
                <a:lnTo>
                  <a:pt x="6373654" y="11107"/>
                </a:lnTo>
                <a:lnTo>
                  <a:pt x="6363560" y="5794362"/>
                </a:lnTo>
                <a:lnTo>
                  <a:pt x="0" y="5783256"/>
                </a:lnTo>
                <a:lnTo>
                  <a:pt x="10093" y="0"/>
                </a:lnTo>
                <a:close/>
              </a:path>
            </a:pathLst>
          </a:custGeom>
          <a:blipFill>
            <a:blip r:embed="rId2"/>
            <a:stretch>
              <a:fillRect l="-34892" t="-1643" r="-24506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9" name="TextBox 9"/>
          <p:cNvSpPr txBox="1"/>
          <p:nvPr/>
        </p:nvSpPr>
        <p:spPr>
          <a:xfrm>
            <a:off x="1028700" y="1076325"/>
            <a:ext cx="15030347" cy="753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30"/>
              </a:lnSpc>
            </a:pPr>
            <a:r>
              <a:rPr lang="en-US" sz="5300" b="1" spc="-53">
                <a:solidFill>
                  <a:srgbClr val="E9E9E9"/>
                </a:solidFill>
                <a:latin typeface="Nunito Bold"/>
                <a:ea typeface="Nunito Bold"/>
                <a:cs typeface="Nunito Bold"/>
                <a:sym typeface="Nunito Bold"/>
              </a:rPr>
              <a:t>Visión General de YOLO y Detectores de Objetos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399461" y="2966593"/>
            <a:ext cx="8303386" cy="6291707"/>
            <a:chOff x="0" y="0"/>
            <a:chExt cx="11071182" cy="838894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0"/>
              <a:ext cx="11071182" cy="812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862"/>
                </a:lnSpc>
              </a:pPr>
              <a:r>
                <a:rPr lang="en-US" sz="4052" b="1">
                  <a:solidFill>
                    <a:srgbClr val="051D40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¿Qué es la Detección de Objetos?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910005"/>
              <a:ext cx="11071182" cy="74789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5008"/>
                </a:lnSpc>
              </a:pPr>
              <a:r>
                <a:rPr lang="en-US" sz="3339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La detección de objetos en visión por computador identifica y localiza objetos en imágenes o videos. Incluye clasificación (tipo de objeto) y localización (posición en la imagen, usando "bounding boxes"). Es más compleja que la clasificación de imágenes y es crucial en aplicaciones como conducción autónoma, seguridad, robótica y realidad aumentada.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420234" y="-1906093"/>
            <a:ext cx="3735531" cy="373553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3884FD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867766" y="8195072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06285" y="1177819"/>
            <a:ext cx="6651258" cy="2159617"/>
            <a:chOff x="0" y="0"/>
            <a:chExt cx="8868344" cy="2879490"/>
          </a:xfrm>
        </p:grpSpPr>
        <p:sp>
          <p:nvSpPr>
            <p:cNvPr id="9" name="TextBox 9"/>
            <p:cNvSpPr txBox="1"/>
            <p:nvPr/>
          </p:nvSpPr>
          <p:spPr>
            <a:xfrm>
              <a:off x="1602137" y="811676"/>
              <a:ext cx="6972632" cy="20678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505"/>
                </a:lnSpc>
              </a:pPr>
              <a:r>
                <a:rPr lang="en-US" sz="1670">
                  <a:solidFill>
                    <a:srgbClr val="243762"/>
                  </a:solidFill>
                  <a:latin typeface="Nunito"/>
                  <a:ea typeface="Nunito"/>
                  <a:cs typeface="Nunito"/>
                  <a:sym typeface="Nunito"/>
                </a:rPr>
                <a:t>Utiliza una red convolucional profunda para extraer características de la imagen, con conexiones residuales y el uso de capas convolucionales más eficientes, mejorando la capacidad para detectar objetos pequeños y complejos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602137" y="0"/>
              <a:ext cx="7266207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sz="3200" b="1">
                  <a:solidFill>
                    <a:srgbClr val="243762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Backbone</a:t>
              </a:r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1020389" cy="1020389"/>
            </a:xfrm>
            <a:custGeom>
              <a:avLst/>
              <a:gdLst/>
              <a:ahLst/>
              <a:cxnLst/>
              <a:rect l="l" t="t" r="r" b="b"/>
              <a:pathLst>
                <a:path w="1020389" h="1020389">
                  <a:moveTo>
                    <a:pt x="0" y="0"/>
                  </a:moveTo>
                  <a:lnTo>
                    <a:pt x="1020389" y="0"/>
                  </a:lnTo>
                  <a:lnTo>
                    <a:pt x="1020389" y="1020389"/>
                  </a:lnTo>
                  <a:lnTo>
                    <a:pt x="0" y="10203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306285" y="5385620"/>
            <a:ext cx="540898" cy="877580"/>
          </a:xfrm>
          <a:custGeom>
            <a:avLst/>
            <a:gdLst/>
            <a:ahLst/>
            <a:cxnLst/>
            <a:rect l="l" t="t" r="r" b="b"/>
            <a:pathLst>
              <a:path w="540898" h="877580">
                <a:moveTo>
                  <a:pt x="0" y="0"/>
                </a:moveTo>
                <a:lnTo>
                  <a:pt x="540898" y="0"/>
                </a:lnTo>
                <a:lnTo>
                  <a:pt x="540898" y="877580"/>
                </a:lnTo>
                <a:lnTo>
                  <a:pt x="0" y="877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2854" t="-6800" r="-44768" b="-8842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3" name="Freeform 13"/>
          <p:cNvSpPr/>
          <p:nvPr/>
        </p:nvSpPr>
        <p:spPr>
          <a:xfrm>
            <a:off x="1028700" y="6431756"/>
            <a:ext cx="7743888" cy="1960599"/>
          </a:xfrm>
          <a:custGeom>
            <a:avLst/>
            <a:gdLst/>
            <a:ahLst/>
            <a:cxnLst/>
            <a:rect l="l" t="t" r="r" b="b"/>
            <a:pathLst>
              <a:path w="7743888" h="1960599">
                <a:moveTo>
                  <a:pt x="0" y="0"/>
                </a:moveTo>
                <a:lnTo>
                  <a:pt x="7743888" y="0"/>
                </a:lnTo>
                <a:lnTo>
                  <a:pt x="7743888" y="1960599"/>
                </a:lnTo>
                <a:lnTo>
                  <a:pt x="0" y="19605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18986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4" name="Freeform 14"/>
          <p:cNvSpPr/>
          <p:nvPr/>
        </p:nvSpPr>
        <p:spPr>
          <a:xfrm>
            <a:off x="10306285" y="3596044"/>
            <a:ext cx="643577" cy="1042101"/>
          </a:xfrm>
          <a:custGeom>
            <a:avLst/>
            <a:gdLst/>
            <a:ahLst/>
            <a:cxnLst/>
            <a:rect l="l" t="t" r="r" b="b"/>
            <a:pathLst>
              <a:path w="643577" h="1042101">
                <a:moveTo>
                  <a:pt x="0" y="0"/>
                </a:moveTo>
                <a:lnTo>
                  <a:pt x="643577" y="0"/>
                </a:lnTo>
                <a:lnTo>
                  <a:pt x="643577" y="1042102"/>
                </a:lnTo>
                <a:lnTo>
                  <a:pt x="0" y="10421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8824" t="-1243" r="-107611" b="-8681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5" name="TextBox 15"/>
          <p:cNvSpPr txBox="1"/>
          <p:nvPr/>
        </p:nvSpPr>
        <p:spPr>
          <a:xfrm>
            <a:off x="11507888" y="4190514"/>
            <a:ext cx="5229474" cy="6221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507"/>
              </a:lnSpc>
            </a:pPr>
            <a:r>
              <a:rPr lang="en-US" sz="1671">
                <a:solidFill>
                  <a:srgbClr val="243762"/>
                </a:solidFill>
                <a:latin typeface="Nunito"/>
                <a:ea typeface="Nunito"/>
                <a:cs typeface="Nunito"/>
                <a:sym typeface="Nunito"/>
              </a:rPr>
              <a:t>Fusiona las características de múltiples capas y se las pasa a Head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507888" y="3596044"/>
            <a:ext cx="5449656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b="1">
                <a:solidFill>
                  <a:srgbClr val="243762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Neck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1177819"/>
            <a:ext cx="6795645" cy="4262945"/>
            <a:chOff x="0" y="0"/>
            <a:chExt cx="9060860" cy="5683927"/>
          </a:xfrm>
        </p:grpSpPr>
        <p:sp>
          <p:nvSpPr>
            <p:cNvPr id="18" name="TextBox 18"/>
            <p:cNvSpPr txBox="1"/>
            <p:nvPr/>
          </p:nvSpPr>
          <p:spPr>
            <a:xfrm>
              <a:off x="0" y="85725"/>
              <a:ext cx="9060860" cy="16330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349"/>
                </a:lnSpc>
              </a:pPr>
              <a:r>
                <a:rPr lang="en-US" sz="8499" b="1" spc="-84">
                  <a:solidFill>
                    <a:srgbClr val="242424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Arquitectura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988650"/>
              <a:ext cx="8146446" cy="36952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243762"/>
                  </a:solidFill>
                  <a:latin typeface="Nunito"/>
                  <a:ea typeface="Nunito"/>
                  <a:cs typeface="Nunito"/>
                  <a:sym typeface="Nunito"/>
                </a:rPr>
                <a:t>La arquitectura de YOLOv10 sigue el enfoque general de YOLO, donde la detección de objetos se maneja como un problema de regresión directa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1507888" y="5980089"/>
            <a:ext cx="5229474" cy="1879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0892" lvl="1" indent="-180446" algn="just">
              <a:lnSpc>
                <a:spcPts val="2507"/>
              </a:lnSpc>
              <a:buFont typeface="Arial"/>
              <a:buChar char="•"/>
            </a:pPr>
            <a:r>
              <a:rPr lang="en-US" sz="1671">
                <a:solidFill>
                  <a:srgbClr val="243762"/>
                </a:solidFill>
                <a:latin typeface="Nunito"/>
                <a:ea typeface="Nunito"/>
                <a:cs typeface="Nunito"/>
                <a:sym typeface="Nunito"/>
              </a:rPr>
              <a:t>Genera múltiples predicciones por objeto durante el entrenamiento para proporcionar señales de supervisión enriquecidas y mejorar la precisión del aprendizaje.</a:t>
            </a:r>
          </a:p>
          <a:p>
            <a:pPr marL="360892" lvl="1" indent="-180446" algn="just">
              <a:lnSpc>
                <a:spcPts val="2507"/>
              </a:lnSpc>
              <a:buFont typeface="Arial"/>
              <a:buChar char="•"/>
            </a:pPr>
            <a:r>
              <a:rPr lang="en-US" sz="1671">
                <a:solidFill>
                  <a:srgbClr val="243762"/>
                </a:solidFill>
                <a:latin typeface="Nunito"/>
                <a:ea typeface="Nunito"/>
                <a:cs typeface="Nunito"/>
                <a:sym typeface="Nunito"/>
              </a:rPr>
              <a:t>Genera una única predicción óptima por objeto durante la inferencia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507888" y="5385620"/>
            <a:ext cx="5449656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b="1">
                <a:solidFill>
                  <a:srgbClr val="243762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Head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84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67766" y="8195072"/>
            <a:ext cx="3735531" cy="373553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420234" y="-1906093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38127" y="5110548"/>
            <a:ext cx="547263" cy="608069"/>
          </a:xfrm>
          <a:custGeom>
            <a:avLst/>
            <a:gdLst/>
            <a:ahLst/>
            <a:cxnLst/>
            <a:rect l="l" t="t" r="r" b="b"/>
            <a:pathLst>
              <a:path w="547263" h="608069">
                <a:moveTo>
                  <a:pt x="0" y="0"/>
                </a:moveTo>
                <a:lnTo>
                  <a:pt x="547263" y="0"/>
                </a:lnTo>
                <a:lnTo>
                  <a:pt x="547263" y="608069"/>
                </a:lnTo>
                <a:lnTo>
                  <a:pt x="0" y="6080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9" name="Freeform 9"/>
          <p:cNvSpPr/>
          <p:nvPr/>
        </p:nvSpPr>
        <p:spPr>
          <a:xfrm>
            <a:off x="1255247" y="2606124"/>
            <a:ext cx="1225037" cy="1199246"/>
          </a:xfrm>
          <a:custGeom>
            <a:avLst/>
            <a:gdLst/>
            <a:ahLst/>
            <a:cxnLst/>
            <a:rect l="l" t="t" r="r" b="b"/>
            <a:pathLst>
              <a:path w="1225037" h="1199246">
                <a:moveTo>
                  <a:pt x="0" y="0"/>
                </a:moveTo>
                <a:lnTo>
                  <a:pt x="1225037" y="0"/>
                </a:lnTo>
                <a:lnTo>
                  <a:pt x="1225037" y="1199247"/>
                </a:lnTo>
                <a:lnTo>
                  <a:pt x="0" y="11992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339" t="-12544" r="-9892" b="-11295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TextBox 10"/>
          <p:cNvSpPr txBox="1"/>
          <p:nvPr/>
        </p:nvSpPr>
        <p:spPr>
          <a:xfrm>
            <a:off x="1038127" y="4614722"/>
            <a:ext cx="4306288" cy="127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582"/>
              </a:lnSpc>
            </a:pPr>
            <a:r>
              <a:rPr lang="en-US" sz="172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os conjuntos de datos más comunes para entrenar YOLO son COCO y PASCAL VOC, y los personalizados, contienen imágenes etiquetadas en diversas clases de objetos.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555" y="3843496"/>
            <a:ext cx="4306288" cy="63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69"/>
              </a:lnSpc>
              <a:spcBef>
                <a:spcPct val="0"/>
              </a:spcBef>
            </a:pPr>
            <a:r>
              <a:rPr lang="en-US" sz="3764" b="1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Dataset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247817" y="8377183"/>
            <a:ext cx="4306288" cy="127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582"/>
              </a:lnSpc>
            </a:pPr>
            <a:r>
              <a:rPr lang="en-US" sz="172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Los parámetros clave son el tamaño del batch, la tasa de aprendizaje y el número de épocas, los cuales determinan el tiempo de entrenamiento y la precisión del modelo.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257244" y="7605957"/>
            <a:ext cx="4306288" cy="63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69"/>
              </a:lnSpc>
              <a:spcBef>
                <a:spcPct val="0"/>
              </a:spcBef>
            </a:pPr>
            <a:r>
              <a:rPr lang="en-US" sz="3764" b="1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Parámetros</a:t>
            </a:r>
          </a:p>
        </p:txBody>
      </p:sp>
      <p:sp>
        <p:nvSpPr>
          <p:cNvPr id="14" name="Freeform 14"/>
          <p:cNvSpPr/>
          <p:nvPr/>
        </p:nvSpPr>
        <p:spPr>
          <a:xfrm>
            <a:off x="12943584" y="8711335"/>
            <a:ext cx="547263" cy="608069"/>
          </a:xfrm>
          <a:custGeom>
            <a:avLst/>
            <a:gdLst/>
            <a:ahLst/>
            <a:cxnLst/>
            <a:rect l="l" t="t" r="r" b="b"/>
            <a:pathLst>
              <a:path w="547263" h="608069">
                <a:moveTo>
                  <a:pt x="0" y="0"/>
                </a:moveTo>
                <a:lnTo>
                  <a:pt x="547263" y="0"/>
                </a:lnTo>
                <a:lnTo>
                  <a:pt x="547263" y="608069"/>
                </a:lnTo>
                <a:lnTo>
                  <a:pt x="0" y="6080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5" name="Freeform 15"/>
          <p:cNvSpPr/>
          <p:nvPr/>
        </p:nvSpPr>
        <p:spPr>
          <a:xfrm>
            <a:off x="14299529" y="6240315"/>
            <a:ext cx="1225037" cy="1199246"/>
          </a:xfrm>
          <a:custGeom>
            <a:avLst/>
            <a:gdLst/>
            <a:ahLst/>
            <a:cxnLst/>
            <a:rect l="l" t="t" r="r" b="b"/>
            <a:pathLst>
              <a:path w="1225037" h="1199246">
                <a:moveTo>
                  <a:pt x="0" y="0"/>
                </a:moveTo>
                <a:lnTo>
                  <a:pt x="1225036" y="0"/>
                </a:lnTo>
                <a:lnTo>
                  <a:pt x="1225036" y="1199246"/>
                </a:lnTo>
                <a:lnTo>
                  <a:pt x="0" y="11992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339" t="-12544" r="-9892" b="-11295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6" name="TextBox 16"/>
          <p:cNvSpPr txBox="1"/>
          <p:nvPr/>
        </p:nvSpPr>
        <p:spPr>
          <a:xfrm>
            <a:off x="12943584" y="8215509"/>
            <a:ext cx="4306288" cy="127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582"/>
              </a:lnSpc>
            </a:pPr>
            <a:r>
              <a:rPr lang="en-US" sz="172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YOLO puede aprovechar weights preentrenados, permitiendo entrenar en menos tiempo y con mejores resultados, especialmente en datasets pequeños.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53012" y="7443389"/>
            <a:ext cx="4306288" cy="637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69"/>
              </a:lnSpc>
              <a:spcBef>
                <a:spcPct val="0"/>
              </a:spcBef>
            </a:pPr>
            <a:r>
              <a:rPr lang="en-US" sz="3764" b="1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Transfer Learning</a:t>
            </a:r>
          </a:p>
        </p:txBody>
      </p:sp>
      <p:sp>
        <p:nvSpPr>
          <p:cNvPr id="18" name="Freeform 18"/>
          <p:cNvSpPr/>
          <p:nvPr/>
        </p:nvSpPr>
        <p:spPr>
          <a:xfrm>
            <a:off x="9714926" y="2675935"/>
            <a:ext cx="1141139" cy="1129435"/>
          </a:xfrm>
          <a:custGeom>
            <a:avLst/>
            <a:gdLst/>
            <a:ahLst/>
            <a:cxnLst/>
            <a:rect l="l" t="t" r="r" b="b"/>
            <a:pathLst>
              <a:path w="1141139" h="1129435">
                <a:moveTo>
                  <a:pt x="0" y="0"/>
                </a:moveTo>
                <a:lnTo>
                  <a:pt x="1141140" y="0"/>
                </a:lnTo>
                <a:lnTo>
                  <a:pt x="1141140" y="1129436"/>
                </a:lnTo>
                <a:lnTo>
                  <a:pt x="0" y="11294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868" t="-15388" r="-14373" b="-14183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9" name="Freeform 19"/>
          <p:cNvSpPr/>
          <p:nvPr/>
        </p:nvSpPr>
        <p:spPr>
          <a:xfrm>
            <a:off x="5932359" y="6208224"/>
            <a:ext cx="1103920" cy="1263428"/>
          </a:xfrm>
          <a:custGeom>
            <a:avLst/>
            <a:gdLst/>
            <a:ahLst/>
            <a:cxnLst/>
            <a:rect l="l" t="t" r="r" b="b"/>
            <a:pathLst>
              <a:path w="1103920" h="1263428">
                <a:moveTo>
                  <a:pt x="0" y="0"/>
                </a:moveTo>
                <a:lnTo>
                  <a:pt x="1103921" y="0"/>
                </a:lnTo>
                <a:lnTo>
                  <a:pt x="1103921" y="1263428"/>
                </a:lnTo>
                <a:lnTo>
                  <a:pt x="0" y="12634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20" name="TextBox 20"/>
          <p:cNvSpPr txBox="1"/>
          <p:nvPr/>
        </p:nvSpPr>
        <p:spPr>
          <a:xfrm>
            <a:off x="8132352" y="4613767"/>
            <a:ext cx="4306288" cy="1594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582"/>
              </a:lnSpc>
            </a:pPr>
            <a:r>
              <a:rPr lang="en-US" sz="172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El entrenamiento incluye la normalización de imágenes y técnicas de augmentación para aumentar la variabilidad del conjunto de datos, además del redimensionamiento para ajustarse a las entradas del modelo.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32352" y="3843496"/>
            <a:ext cx="4306288" cy="63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69"/>
              </a:lnSpc>
              <a:spcBef>
                <a:spcPct val="0"/>
              </a:spcBef>
            </a:pPr>
            <a:r>
              <a:rPr lang="en-US" sz="3764" b="1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Preprocesamiento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8700" y="1095375"/>
            <a:ext cx="15030347" cy="108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60"/>
              </a:lnSpc>
            </a:pPr>
            <a:r>
              <a:rPr lang="en-US" sz="7600" b="1" spc="-76">
                <a:solidFill>
                  <a:srgbClr val="E9E9E9"/>
                </a:solidFill>
                <a:latin typeface="Nunito Bold"/>
                <a:ea typeface="Nunito Bold"/>
                <a:cs typeface="Nunito Bold"/>
                <a:sym typeface="Nunito Bold"/>
              </a:rPr>
              <a:t>Entrenamiento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2204" y="7686324"/>
            <a:ext cx="5841799" cy="1153755"/>
          </a:xfrm>
          <a:custGeom>
            <a:avLst/>
            <a:gdLst/>
            <a:ahLst/>
            <a:cxnLst/>
            <a:rect l="l" t="t" r="r" b="b"/>
            <a:pathLst>
              <a:path w="5841799" h="1153755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/>
          <p:cNvSpPr/>
          <p:nvPr/>
        </p:nvSpPr>
        <p:spPr>
          <a:xfrm>
            <a:off x="6224860" y="7686324"/>
            <a:ext cx="5841799" cy="1153755"/>
          </a:xfrm>
          <a:custGeom>
            <a:avLst/>
            <a:gdLst/>
            <a:ahLst/>
            <a:cxnLst/>
            <a:rect l="l" t="t" r="r" b="b"/>
            <a:pathLst>
              <a:path w="5841799" h="1153755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/>
          <p:cNvSpPr/>
          <p:nvPr/>
        </p:nvSpPr>
        <p:spPr>
          <a:xfrm>
            <a:off x="12213997" y="7686324"/>
            <a:ext cx="5841799" cy="1153755"/>
          </a:xfrm>
          <a:custGeom>
            <a:avLst/>
            <a:gdLst/>
            <a:ahLst/>
            <a:cxnLst/>
            <a:rect l="l" t="t" r="r" b="b"/>
            <a:pathLst>
              <a:path w="5841799" h="1153755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5" name="Group 5"/>
          <p:cNvGrpSpPr/>
          <p:nvPr/>
        </p:nvGrpSpPr>
        <p:grpSpPr>
          <a:xfrm>
            <a:off x="12213997" y="3298645"/>
            <a:ext cx="5841799" cy="5146658"/>
            <a:chOff x="0" y="0"/>
            <a:chExt cx="1554321" cy="136936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54321" cy="1369365"/>
            </a:xfrm>
            <a:custGeom>
              <a:avLst/>
              <a:gdLst/>
              <a:ahLst/>
              <a:cxnLst/>
              <a:rect l="l" t="t" r="r" b="b"/>
              <a:pathLst>
                <a:path w="1554321" h="1369365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24860" y="3298645"/>
            <a:ext cx="5841799" cy="5146658"/>
            <a:chOff x="0" y="0"/>
            <a:chExt cx="1554321" cy="136936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54321" cy="1369365"/>
            </a:xfrm>
            <a:custGeom>
              <a:avLst/>
              <a:gdLst/>
              <a:ahLst/>
              <a:cxnLst/>
              <a:rect l="l" t="t" r="r" b="b"/>
              <a:pathLst>
                <a:path w="1554321" h="1369365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32204" y="3298645"/>
            <a:ext cx="5841799" cy="5146658"/>
            <a:chOff x="0" y="0"/>
            <a:chExt cx="1554321" cy="136936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54321" cy="1369365"/>
            </a:xfrm>
            <a:custGeom>
              <a:avLst/>
              <a:gdLst/>
              <a:ahLst/>
              <a:cxnLst/>
              <a:rect l="l" t="t" r="r" b="b"/>
              <a:pathLst>
                <a:path w="1554321" h="1369365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84604" y="3447950"/>
            <a:ext cx="5570690" cy="3133474"/>
            <a:chOff x="0" y="0"/>
            <a:chExt cx="1128903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287760" cy="6350000"/>
            </a:xfrm>
            <a:custGeom>
              <a:avLst/>
              <a:gdLst/>
              <a:ahLst/>
              <a:cxnLst/>
              <a:rect l="l" t="t" r="r" b="b"/>
              <a:pathLst>
                <a:path w="11287760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t="-7116" b="-7116"/>
              </a:stretch>
            </a:blipFill>
          </p:spPr>
          <p:txBody>
            <a:bodyPr/>
            <a:lstStyle/>
            <a:p>
              <a:endParaRPr lang="es-CO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6358655" y="3447950"/>
            <a:ext cx="5570690" cy="3133474"/>
            <a:chOff x="0" y="0"/>
            <a:chExt cx="1128903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1287760" cy="6350000"/>
            </a:xfrm>
            <a:custGeom>
              <a:avLst/>
              <a:gdLst/>
              <a:ahLst/>
              <a:cxnLst/>
              <a:rect l="l" t="t" r="r" b="b"/>
              <a:pathLst>
                <a:path w="11287760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t="-16673" b="-16673"/>
              </a:stretch>
            </a:blipFill>
          </p:spPr>
          <p:txBody>
            <a:bodyPr/>
            <a:lstStyle/>
            <a:p>
              <a:endParaRPr lang="es-CO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349552" y="3446286"/>
            <a:ext cx="5570690" cy="3133474"/>
            <a:chOff x="0" y="0"/>
            <a:chExt cx="11289030" cy="63500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1287760" cy="6350000"/>
            </a:xfrm>
            <a:custGeom>
              <a:avLst/>
              <a:gdLst/>
              <a:ahLst/>
              <a:cxnLst/>
              <a:rect l="l" t="t" r="r" b="b"/>
              <a:pathLst>
                <a:path w="11287760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t="-11899" b="-11899"/>
              </a:stretch>
            </a:blipFill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5417025" y="1886201"/>
            <a:ext cx="7453950" cy="879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51"/>
              </a:lnSpc>
              <a:spcBef>
                <a:spcPct val="0"/>
              </a:spcBef>
            </a:pPr>
            <a:r>
              <a:rPr lang="en-US" sz="5108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Funciones de pérdida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495061" y="7135947"/>
            <a:ext cx="5297877" cy="1056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45"/>
              </a:lnSpc>
              <a:spcBef>
                <a:spcPct val="0"/>
              </a:spcBef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Mide la diferencia entre las clases predichas y las verdaderas para cada objeto detectado. Se utiliza una función de pérdida de entropía cruzada para evaluar este error.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491020" y="7135947"/>
            <a:ext cx="5297877" cy="1056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45"/>
              </a:lnSpc>
              <a:spcBef>
                <a:spcPct val="0"/>
              </a:spcBef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Evalúa la confianza del modelo en si el bounding box predicho contiene un objeto o no. Se penalizan tanto los falsos positivos como los falsos negativos, ayudando al modelo a mejorar su precisión en la detección.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84604" y="6668645"/>
            <a:ext cx="5570690" cy="38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286" b="1">
                <a:solidFill>
                  <a:srgbClr val="051D4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Pérdida de Regresión (Localization Loss)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156974" y="6667814"/>
            <a:ext cx="5974051" cy="347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20"/>
              </a:lnSpc>
              <a:spcBef>
                <a:spcPct val="0"/>
              </a:spcBef>
            </a:pPr>
            <a:r>
              <a:rPr lang="en-US" sz="2086" b="1">
                <a:solidFill>
                  <a:srgbClr val="051D4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Pérdida de Clasificación (Classification Loss)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397726" y="6667814"/>
            <a:ext cx="5391171" cy="38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286" b="1">
                <a:solidFill>
                  <a:srgbClr val="051D4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Pérdida de Confianza (Confidence Loss)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521010" y="7135947"/>
            <a:ext cx="5297877" cy="1056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45"/>
              </a:lnSpc>
              <a:spcBef>
                <a:spcPct val="0"/>
              </a:spcBef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Calcula el error entre las coordenadas predichas de los bounding boxes y las reales utilizando IoU (Intersection over Union). Se optimiza para minimizar el error en la localización de los objetos.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28670" y="339680"/>
            <a:ext cx="12230660" cy="124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Medidas de rendimiento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671538" y="1850498"/>
            <a:ext cx="12241329" cy="3929400"/>
            <a:chOff x="0" y="0"/>
            <a:chExt cx="16321772" cy="5239200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474500"/>
              <a:ext cx="16321772" cy="4764700"/>
              <a:chOff x="0" y="0"/>
              <a:chExt cx="2976127" cy="868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976127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76127" h="868800">
                    <a:moveTo>
                      <a:pt x="9592" y="0"/>
                    </a:moveTo>
                    <a:lnTo>
                      <a:pt x="2966535" y="0"/>
                    </a:lnTo>
                    <a:cubicBezTo>
                      <a:pt x="2971833" y="0"/>
                      <a:pt x="2976127" y="4294"/>
                      <a:pt x="2976127" y="9592"/>
                    </a:cubicBezTo>
                    <a:lnTo>
                      <a:pt x="2976127" y="859208"/>
                    </a:lnTo>
                    <a:cubicBezTo>
                      <a:pt x="2976127" y="861752"/>
                      <a:pt x="2975116" y="864192"/>
                      <a:pt x="2973318" y="865991"/>
                    </a:cubicBezTo>
                    <a:cubicBezTo>
                      <a:pt x="2971519" y="867789"/>
                      <a:pt x="2969079" y="868800"/>
                      <a:pt x="2966535" y="868800"/>
                    </a:cubicBezTo>
                    <a:lnTo>
                      <a:pt x="9592" y="868800"/>
                    </a:lnTo>
                    <a:cubicBezTo>
                      <a:pt x="4294" y="868800"/>
                      <a:pt x="0" y="864505"/>
                      <a:pt x="0" y="859208"/>
                    </a:cubicBezTo>
                    <a:lnTo>
                      <a:pt x="0" y="9592"/>
                    </a:lnTo>
                    <a:cubicBezTo>
                      <a:pt x="0" y="4294"/>
                      <a:pt x="4294" y="0"/>
                      <a:pt x="9592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2976127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  <a:endParaRPr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933753" y="0"/>
              <a:ext cx="4004140" cy="990218"/>
              <a:chOff x="0" y="0"/>
              <a:chExt cx="1013291" cy="250585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2486" b="1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Precisión</a:t>
                </a: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6215680" y="0"/>
              <a:ext cx="4004140" cy="990218"/>
              <a:chOff x="0" y="0"/>
              <a:chExt cx="1013291" cy="250585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2486" b="1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Recall</a:t>
                </a: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11497608" y="0"/>
              <a:ext cx="3856797" cy="990218"/>
              <a:chOff x="0" y="0"/>
              <a:chExt cx="976004" cy="250585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976004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976004" h="250585">
                    <a:moveTo>
                      <a:pt x="125293" y="0"/>
                    </a:moveTo>
                    <a:lnTo>
                      <a:pt x="850712" y="0"/>
                    </a:lnTo>
                    <a:cubicBezTo>
                      <a:pt x="883941" y="0"/>
                      <a:pt x="915810" y="13200"/>
                      <a:pt x="939307" y="36697"/>
                    </a:cubicBezTo>
                    <a:cubicBezTo>
                      <a:pt x="962804" y="60194"/>
                      <a:pt x="976004" y="92063"/>
                      <a:pt x="976004" y="125293"/>
                    </a:cubicBezTo>
                    <a:lnTo>
                      <a:pt x="976004" y="125293"/>
                    </a:lnTo>
                    <a:cubicBezTo>
                      <a:pt x="976004" y="158522"/>
                      <a:pt x="962804" y="190391"/>
                      <a:pt x="939307" y="213888"/>
                    </a:cubicBezTo>
                    <a:cubicBezTo>
                      <a:pt x="915810" y="237385"/>
                      <a:pt x="883941" y="250585"/>
                      <a:pt x="850712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66675"/>
                <a:ext cx="976004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2486" b="1" u="none" strike="noStrike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Puntuación F1</a:t>
                </a:r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1013680" y="1208227"/>
              <a:ext cx="3844286" cy="29814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528"/>
                </a:lnSpc>
                <a:spcBef>
                  <a:spcPct val="0"/>
                </a:spcBef>
              </a:pPr>
              <a:r>
                <a:rPr lang="en-US" sz="1806" spc="-36">
                  <a:solidFill>
                    <a:srgbClr val="FDFDFD"/>
                  </a:solidFill>
                  <a:latin typeface="Poppins"/>
                  <a:ea typeface="Poppins"/>
                  <a:cs typeface="Poppins"/>
                  <a:sym typeface="Poppins"/>
                </a:rPr>
                <a:t>Indica la proporción de verdaderos positivos entre todas las predicciones positivas, reflejando la capacidad del modelo para evitar falsos positivos.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6341081" y="1208227"/>
              <a:ext cx="3844286" cy="29814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528"/>
                </a:lnSpc>
                <a:spcBef>
                  <a:spcPct val="0"/>
                </a:spcBef>
              </a:pPr>
              <a:r>
                <a:rPr lang="en-US" sz="1806" spc="-36">
                  <a:solidFill>
                    <a:srgbClr val="FDFDFD"/>
                  </a:solidFill>
                  <a:latin typeface="Poppins"/>
                  <a:ea typeface="Poppins"/>
                  <a:cs typeface="Poppins"/>
                  <a:sym typeface="Poppins"/>
                </a:rPr>
                <a:t>Mide la proporción de verdaderos positivos entre todos los positivos reales, evaluando la capacidad del modelo para detectar todas las instancias de una clase.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1671466" y="1208227"/>
              <a:ext cx="3844286" cy="25549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528"/>
                </a:lnSpc>
                <a:spcBef>
                  <a:spcPct val="0"/>
                </a:spcBef>
              </a:pPr>
              <a:r>
                <a:rPr lang="en-US" sz="1806" spc="-36">
                  <a:solidFill>
                    <a:srgbClr val="FDFDFD"/>
                  </a:solidFill>
                  <a:latin typeface="Poppins"/>
                  <a:ea typeface="Poppins"/>
                  <a:cs typeface="Poppins"/>
                  <a:sym typeface="Poppins"/>
                </a:rPr>
                <a:t>Es la media armónica de la precisión y el recall, proporcionando una evaluación equilibrada del rendimiento del modelo.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6267879" y="8010898"/>
            <a:ext cx="5946973" cy="5946973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5DE0E6">
                      <a:alpha val="62000"/>
                    </a:srgbClr>
                  </a:gs>
                  <a:gs pos="100000">
                    <a:srgbClr val="004AAD">
                      <a:alpha val="62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2671538" y="6046599"/>
            <a:ext cx="12241329" cy="3929400"/>
            <a:chOff x="0" y="0"/>
            <a:chExt cx="16321772" cy="5239200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474500"/>
              <a:ext cx="16321772" cy="4764700"/>
              <a:chOff x="0" y="0"/>
              <a:chExt cx="2976127" cy="868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2976127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76127" h="868800">
                    <a:moveTo>
                      <a:pt x="9592" y="0"/>
                    </a:moveTo>
                    <a:lnTo>
                      <a:pt x="2966535" y="0"/>
                    </a:lnTo>
                    <a:cubicBezTo>
                      <a:pt x="2971833" y="0"/>
                      <a:pt x="2976127" y="4294"/>
                      <a:pt x="2976127" y="9592"/>
                    </a:cubicBezTo>
                    <a:lnTo>
                      <a:pt x="2976127" y="859208"/>
                    </a:lnTo>
                    <a:cubicBezTo>
                      <a:pt x="2976127" y="861752"/>
                      <a:pt x="2975116" y="864192"/>
                      <a:pt x="2973318" y="865991"/>
                    </a:cubicBezTo>
                    <a:cubicBezTo>
                      <a:pt x="2971519" y="867789"/>
                      <a:pt x="2969079" y="868800"/>
                      <a:pt x="2966535" y="868800"/>
                    </a:cubicBezTo>
                    <a:lnTo>
                      <a:pt x="9592" y="868800"/>
                    </a:lnTo>
                    <a:cubicBezTo>
                      <a:pt x="4294" y="868800"/>
                      <a:pt x="0" y="864505"/>
                      <a:pt x="0" y="859208"/>
                    </a:cubicBezTo>
                    <a:lnTo>
                      <a:pt x="0" y="9592"/>
                    </a:lnTo>
                    <a:cubicBezTo>
                      <a:pt x="0" y="4294"/>
                      <a:pt x="4294" y="0"/>
                      <a:pt x="9592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2976127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</a:pPr>
                <a:endParaRPr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933753" y="0"/>
              <a:ext cx="4004140" cy="990218"/>
              <a:chOff x="0" y="0"/>
              <a:chExt cx="1013291" cy="250585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31" name="TextBox 3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2486" b="1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IoU</a:t>
                </a:r>
              </a:p>
            </p:txBody>
          </p:sp>
        </p:grpSp>
        <p:grpSp>
          <p:nvGrpSpPr>
            <p:cNvPr id="32" name="Group 32"/>
            <p:cNvGrpSpPr/>
            <p:nvPr/>
          </p:nvGrpSpPr>
          <p:grpSpPr>
            <a:xfrm>
              <a:off x="6215680" y="0"/>
              <a:ext cx="4004140" cy="990218"/>
              <a:chOff x="0" y="0"/>
              <a:chExt cx="1013291" cy="250585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34" name="TextBox 34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920"/>
                  </a:lnSpc>
                  <a:spcBef>
                    <a:spcPct val="0"/>
                  </a:spcBef>
                </a:pPr>
                <a:r>
                  <a:rPr lang="en-US" sz="2086" b="1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Precisión Media AP</a:t>
                </a:r>
              </a:p>
            </p:txBody>
          </p:sp>
        </p:grpSp>
        <p:grpSp>
          <p:nvGrpSpPr>
            <p:cNvPr id="35" name="Group 35"/>
            <p:cNvGrpSpPr/>
            <p:nvPr/>
          </p:nvGrpSpPr>
          <p:grpSpPr>
            <a:xfrm>
              <a:off x="11497608" y="0"/>
              <a:ext cx="3856797" cy="990218"/>
              <a:chOff x="0" y="0"/>
              <a:chExt cx="976004" cy="250585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976004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976004" h="250585">
                    <a:moveTo>
                      <a:pt x="125293" y="0"/>
                    </a:moveTo>
                    <a:lnTo>
                      <a:pt x="850712" y="0"/>
                    </a:lnTo>
                    <a:cubicBezTo>
                      <a:pt x="883941" y="0"/>
                      <a:pt x="915810" y="13200"/>
                      <a:pt x="939307" y="36697"/>
                    </a:cubicBezTo>
                    <a:cubicBezTo>
                      <a:pt x="962804" y="60194"/>
                      <a:pt x="976004" y="92063"/>
                      <a:pt x="976004" y="125293"/>
                    </a:cubicBezTo>
                    <a:lnTo>
                      <a:pt x="976004" y="125293"/>
                    </a:lnTo>
                    <a:cubicBezTo>
                      <a:pt x="976004" y="158522"/>
                      <a:pt x="962804" y="190391"/>
                      <a:pt x="939307" y="213888"/>
                    </a:cubicBezTo>
                    <a:cubicBezTo>
                      <a:pt x="915810" y="237385"/>
                      <a:pt x="883941" y="250585"/>
                      <a:pt x="850712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37" name="TextBox 37"/>
              <p:cNvSpPr txBox="1"/>
              <p:nvPr/>
            </p:nvSpPr>
            <p:spPr>
              <a:xfrm>
                <a:off x="0" y="-66675"/>
                <a:ext cx="976004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2486" b="1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MAP</a:t>
                </a:r>
              </a:p>
            </p:txBody>
          </p:sp>
        </p:grpSp>
        <p:sp>
          <p:nvSpPr>
            <p:cNvPr id="38" name="TextBox 38"/>
            <p:cNvSpPr txBox="1"/>
            <p:nvPr/>
          </p:nvSpPr>
          <p:spPr>
            <a:xfrm>
              <a:off x="1013680" y="1208227"/>
              <a:ext cx="3844286" cy="29814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528"/>
                </a:lnSpc>
                <a:spcBef>
                  <a:spcPct val="0"/>
                </a:spcBef>
              </a:pPr>
              <a:r>
                <a:rPr lang="en-US" sz="1806" spc="-36">
                  <a:solidFill>
                    <a:srgbClr val="FDFDFD"/>
                  </a:solidFill>
                  <a:latin typeface="Poppins"/>
                  <a:ea typeface="Poppins"/>
                  <a:cs typeface="Poppins"/>
                  <a:sym typeface="Poppins"/>
                </a:rPr>
                <a:t>Cuantifica el solapamiento entre una caja delimitadora predicha y una real, siendo fundamental para evaluar la precisión en la localización de objetos.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6341081" y="1208227"/>
              <a:ext cx="3844286" cy="34079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528"/>
                </a:lnSpc>
                <a:spcBef>
                  <a:spcPct val="0"/>
                </a:spcBef>
              </a:pPr>
              <a:r>
                <a:rPr lang="en-US" sz="1806" spc="-36">
                  <a:solidFill>
                    <a:srgbClr val="FDFDFD"/>
                  </a:solidFill>
                  <a:latin typeface="Poppins"/>
                  <a:ea typeface="Poppins"/>
                  <a:cs typeface="Poppins"/>
                  <a:sym typeface="Poppins"/>
                </a:rPr>
                <a:t>Calcula el área bajo la curva de precisión-recall para una clase específica, ofreciendo un valor único que engloba el rendimiento de precisión y recuperación del modelo.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11671466" y="1208227"/>
              <a:ext cx="3844286" cy="3148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388"/>
                </a:lnSpc>
                <a:spcBef>
                  <a:spcPct val="0"/>
                </a:spcBef>
              </a:pPr>
              <a:r>
                <a:rPr lang="en-US" sz="1706" spc="-34">
                  <a:solidFill>
                    <a:srgbClr val="FDFDFD"/>
                  </a:solidFill>
                  <a:latin typeface="Poppins"/>
                  <a:ea typeface="Poppins"/>
                  <a:cs typeface="Poppins"/>
                  <a:sym typeface="Poppins"/>
                </a:rPr>
                <a:t>Extiende el concepto de AP calculando la media de las APs de todas las clases, proporcionando una evaluación completa del rendimiento del modelo en escenarios de detección de objetos multiclase.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6" y="3601150"/>
            <a:ext cx="15863086" cy="9525"/>
          </a:xfrm>
          <a:prstGeom prst="line">
            <a:avLst/>
          </a:prstGeom>
          <a:ln w="19050" cap="flat">
            <a:solidFill>
              <a:srgbClr val="2437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O"/>
          </a:p>
        </p:txBody>
      </p:sp>
      <p:grpSp>
        <p:nvGrpSpPr>
          <p:cNvPr id="3" name="Group 3"/>
          <p:cNvGrpSpPr/>
          <p:nvPr/>
        </p:nvGrpSpPr>
        <p:grpSpPr>
          <a:xfrm>
            <a:off x="-1867766" y="8195072"/>
            <a:ext cx="3735531" cy="373553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44416" y="3620200"/>
            <a:ext cx="5085037" cy="5495269"/>
            <a:chOff x="0" y="0"/>
            <a:chExt cx="6780050" cy="7327026"/>
          </a:xfrm>
        </p:grpSpPr>
        <p:sp>
          <p:nvSpPr>
            <p:cNvPr id="7" name="AutoShape 7"/>
            <p:cNvSpPr/>
            <p:nvPr/>
          </p:nvSpPr>
          <p:spPr>
            <a:xfrm>
              <a:off x="3393046" y="0"/>
              <a:ext cx="0" cy="658530"/>
            </a:xfrm>
            <a:prstGeom prst="line">
              <a:avLst/>
            </a:prstGeom>
            <a:ln w="25400" cap="rnd">
              <a:solidFill>
                <a:srgbClr val="243762"/>
              </a:solidFill>
              <a:prstDash val="solid"/>
              <a:headEnd type="none" w="sm" len="sm"/>
              <a:tailEnd type="oval" w="lg" len="lg"/>
            </a:ln>
          </p:spPr>
          <p:txBody>
            <a:bodyPr/>
            <a:lstStyle/>
            <a:p>
              <a:endParaRPr lang="es-CO"/>
            </a:p>
          </p:txBody>
        </p:sp>
        <p:pic>
          <p:nvPicPr>
            <p:cNvPr id="8" name="Picture 8">
              <a:hlinkClick r:id="" action="ppaction://media"/>
            </p:cNvPr>
            <p:cNvPicPr>
              <a:picLocks noChangeAspect="1"/>
            </p:cNvPicPr>
            <p:nvPr>
              <a:videoFile r:link="rId6"/>
              <p:extLst>
                <p:ext uri="{DAA4B4D4-6D71-4841-9C94-3DE7FCFB9230}">
                  <p14:media xmlns:p14="http://schemas.microsoft.com/office/powerpoint/2010/main" r:embed="rId5"/>
                </p:ext>
              </p:extLst>
            </p:nvPr>
          </p:nvPicPr>
          <p:blipFill>
            <a:blip r:embed="rId8"/>
            <a:srcRect l="584" r="584"/>
            <a:stretch>
              <a:fillRect/>
            </a:stretch>
          </p:blipFill>
          <p:spPr>
            <a:xfrm>
              <a:off x="0" y="3462397"/>
              <a:ext cx="6780050" cy="3864628"/>
            </a:xfrm>
            <a:prstGeom prst="rect">
              <a:avLst/>
            </a:prstGeom>
          </p:spPr>
        </p:pic>
        <p:sp>
          <p:nvSpPr>
            <p:cNvPr id="9" name="TextBox 9"/>
            <p:cNvSpPr txBox="1"/>
            <p:nvPr/>
          </p:nvSpPr>
          <p:spPr>
            <a:xfrm>
              <a:off x="1816625" y="842440"/>
              <a:ext cx="3152841" cy="14576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79"/>
                </a:lnSpc>
              </a:pPr>
              <a:r>
                <a:rPr lang="en-US" sz="3199" b="1">
                  <a:solidFill>
                    <a:srgbClr val="145DA0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Aplicaciones industriales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42" y="2512564"/>
              <a:ext cx="6774008" cy="7085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32"/>
                </a:lnSpc>
                <a:spcBef>
                  <a:spcPct val="0"/>
                </a:spcBef>
              </a:pPr>
              <a:r>
                <a:rPr lang="en-US" sz="1594" b="1">
                  <a:solidFill>
                    <a:srgbClr val="242424"/>
                  </a:solidFill>
                  <a:latin typeface="Nunito Sans Bold"/>
                  <a:ea typeface="Nunito Sans Bold"/>
                  <a:cs typeface="Nunito Sans Bold"/>
                  <a:sym typeface="Nunito Sans Bold"/>
                </a:rPr>
                <a:t>YOLOv10 se emplea en robótica, conducción autónoma, vigilancia y agricultura de precisión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>
            <a:off x="9146769" y="3610675"/>
            <a:ext cx="0" cy="493897"/>
          </a:xfrm>
          <a:prstGeom prst="line">
            <a:avLst/>
          </a:prstGeom>
          <a:ln w="19050" cap="rnd">
            <a:solidFill>
              <a:srgbClr val="243762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s-CO"/>
          </a:p>
        </p:txBody>
      </p:sp>
      <p:sp>
        <p:nvSpPr>
          <p:cNvPr id="12" name="AutoShape 12"/>
          <p:cNvSpPr/>
          <p:nvPr/>
        </p:nvSpPr>
        <p:spPr>
          <a:xfrm>
            <a:off x="15003332" y="3620200"/>
            <a:ext cx="0" cy="493897"/>
          </a:xfrm>
          <a:prstGeom prst="line">
            <a:avLst/>
          </a:prstGeom>
          <a:ln w="19050" cap="rnd">
            <a:solidFill>
              <a:srgbClr val="243762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s-CO"/>
          </a:p>
        </p:txBody>
      </p:sp>
      <p:pic>
        <p:nvPicPr>
          <p:cNvPr id="13" name="Picture 1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54138" t="10478" b="46634"/>
          <a:stretch>
            <a:fillRect/>
          </a:stretch>
        </p:blipFill>
        <p:spPr>
          <a:xfrm>
            <a:off x="6601985" y="6337500"/>
            <a:ext cx="5363370" cy="2777969"/>
          </a:xfrm>
          <a:prstGeom prst="rect">
            <a:avLst/>
          </a:prstGeom>
        </p:spPr>
      </p:pic>
      <p:pic>
        <p:nvPicPr>
          <p:cNvPr id="14" name="Picture 1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rcRect b="4593"/>
          <a:stretch>
            <a:fillRect/>
          </a:stretch>
        </p:blipFill>
        <p:spPr>
          <a:xfrm>
            <a:off x="12463079" y="6384909"/>
            <a:ext cx="5080506" cy="27305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1090178"/>
            <a:ext cx="6292611" cy="1208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49"/>
              </a:lnSpc>
            </a:pPr>
            <a:r>
              <a:rPr lang="en-US" sz="8499" b="1" spc="-84">
                <a:solidFill>
                  <a:srgbClr val="3884FD"/>
                </a:solidFill>
                <a:latin typeface="Nunito Bold"/>
                <a:ea typeface="Nunito Bold"/>
                <a:cs typeface="Nunito Bold"/>
                <a:sym typeface="Nunito Bold"/>
              </a:rPr>
              <a:t>Aplicaciones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964454" y="4228217"/>
            <a:ext cx="2647495" cy="541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>
                <a:solidFill>
                  <a:srgbClr val="145DA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Sector Salud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601985" y="5067516"/>
            <a:ext cx="5080506" cy="1089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32"/>
              </a:lnSpc>
              <a:spcBef>
                <a:spcPct val="0"/>
              </a:spcBef>
            </a:pPr>
            <a:r>
              <a:rPr lang="en-US" sz="1594" b="1">
                <a:solidFill>
                  <a:srgbClr val="242424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En el ámbito médico, YOLO puede ayudar en el análisis de imágenes médicas, como radiografías y resonancias magnéticas, para detectar anomalías y asistir en el diagnóstico de enfermedades.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821016" y="4237742"/>
            <a:ext cx="2364631" cy="541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b="1">
                <a:solidFill>
                  <a:srgbClr val="145DA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Deportes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463079" y="5114925"/>
            <a:ext cx="5080506" cy="1089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32"/>
              </a:lnSpc>
              <a:spcBef>
                <a:spcPct val="0"/>
              </a:spcBef>
            </a:pPr>
            <a:r>
              <a:rPr lang="en-US" sz="1594" b="1">
                <a:solidFill>
                  <a:srgbClr val="242424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En eventos deportivos y de entretenimiento, YOLO puede ser utilizado para rastrear jugadores y objetos en tiempo real, proporcionando análisis detallados y mejorando la experiencia del espectador.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6420234" y="-1906093"/>
            <a:ext cx="3735531" cy="3735531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3884FD"/>
              </a:solidFill>
              <a:prstDash val="solid"/>
              <a:miter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2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764</Words>
  <Application>Microsoft Office PowerPoint</Application>
  <PresentationFormat>Personalizado</PresentationFormat>
  <Paragraphs>56</Paragraphs>
  <Slides>8</Slides>
  <Notes>0</Notes>
  <HiddenSlides>0</HiddenSlides>
  <MMClips>3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7" baseType="lpstr">
      <vt:lpstr>Poppins</vt:lpstr>
      <vt:lpstr>Calibri</vt:lpstr>
      <vt:lpstr>Poppins Bold</vt:lpstr>
      <vt:lpstr>Nunito Bold</vt:lpstr>
      <vt:lpstr>Open Sans Extra Bold</vt:lpstr>
      <vt:lpstr>Nunito</vt:lpstr>
      <vt:lpstr>Nunito Sans Bold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 Text Magic Studio Magic Design for Presentations L&amp;P</dc:title>
  <cp:lastModifiedBy>Lucas Miguel Iturriago Salas</cp:lastModifiedBy>
  <cp:revision>4</cp:revision>
  <dcterms:created xsi:type="dcterms:W3CDTF">2006-08-16T00:00:00Z</dcterms:created>
  <dcterms:modified xsi:type="dcterms:W3CDTF">2024-09-20T06:55:03Z</dcterms:modified>
  <dc:identifier>DAGRQ83uNS4</dc:identifier>
</cp:coreProperties>
</file>

<file path=docProps/thumbnail.jpeg>
</file>